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00" r:id="rId3"/>
    <p:sldId id="301" r:id="rId4"/>
    <p:sldId id="273" r:id="rId5"/>
    <p:sldId id="292" r:id="rId6"/>
    <p:sldId id="264" r:id="rId7"/>
    <p:sldId id="284" r:id="rId8"/>
    <p:sldId id="293" r:id="rId9"/>
    <p:sldId id="295" r:id="rId10"/>
    <p:sldId id="296" r:id="rId11"/>
    <p:sldId id="297" r:id="rId12"/>
    <p:sldId id="283" r:id="rId13"/>
    <p:sldId id="288" r:id="rId14"/>
    <p:sldId id="260" r:id="rId15"/>
    <p:sldId id="285" r:id="rId16"/>
    <p:sldId id="259" r:id="rId17"/>
    <p:sldId id="267" r:id="rId18"/>
    <p:sldId id="269" r:id="rId19"/>
    <p:sldId id="271" r:id="rId20"/>
    <p:sldId id="272" r:id="rId21"/>
    <p:sldId id="298" r:id="rId22"/>
    <p:sldId id="299" r:id="rId23"/>
    <p:sldId id="291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00B3C2F-A494-44F4-9224-A5C200D507A5}">
          <p14:sldIdLst>
            <p14:sldId id="258"/>
            <p14:sldId id="300"/>
            <p14:sldId id="301"/>
            <p14:sldId id="273"/>
            <p14:sldId id="292"/>
            <p14:sldId id="264"/>
            <p14:sldId id="284"/>
            <p14:sldId id="293"/>
            <p14:sldId id="295"/>
            <p14:sldId id="296"/>
            <p14:sldId id="297"/>
            <p14:sldId id="283"/>
            <p14:sldId id="288"/>
            <p14:sldId id="260"/>
            <p14:sldId id="285"/>
            <p14:sldId id="259"/>
            <p14:sldId id="267"/>
            <p14:sldId id="269"/>
            <p14:sldId id="271"/>
            <p14:sldId id="272"/>
            <p14:sldId id="298"/>
            <p14:sldId id="299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711" autoAdjust="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5331F-86AD-4B19-BCA2-8F5526B6BF67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7DD1-C616-4E14-8535-4D594490B1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56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BB79A-572E-4C63-9E6F-E0F28F1C3D98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 dirty="0"/>
              <a:t>SUBSECRETARÍA DE EDUCACIÓNSUPERIOR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B7271A7-EED6-4B90-94D4-5DC5327C2003}" type="datetime1">
              <a:rPr lang="es-MX" smtClean="0"/>
              <a:pPr/>
              <a:t>22/06/2022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518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92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186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336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9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82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42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59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168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8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55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276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A110-3CF6-4161-AFAC-95B3F361DE16}" type="datetimeFigureOut">
              <a:rPr lang="es-MX" smtClean="0"/>
              <a:t>22/06/2022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2F51-EB90-413F-84B2-47CE4A821D9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99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7E17E19-9804-45CC-8CBD-5BFF0E8F9C33}"/>
              </a:ext>
            </a:extLst>
          </p:cNvPr>
          <p:cNvSpPr txBox="1"/>
          <p:nvPr/>
        </p:nvSpPr>
        <p:spPr>
          <a:xfrm>
            <a:off x="0" y="6052457"/>
            <a:ext cx="12192000" cy="805543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Ixmiquilpan</a:t>
            </a:r>
            <a:r>
              <a:rPr lang="es-ES" dirty="0">
                <a:solidFill>
                  <a:srgbClr val="C00000"/>
                </a:solidFill>
              </a:rPr>
              <a:t>, </a:t>
            </a:r>
            <a:r>
              <a:rPr lang="es-ES" dirty="0" err="1">
                <a:solidFill>
                  <a:srgbClr val="C00000"/>
                </a:solidFill>
              </a:rPr>
              <a:t>Hgo</a:t>
            </a:r>
            <a:r>
              <a:rPr lang="es-ES" dirty="0">
                <a:solidFill>
                  <a:srgbClr val="C00000"/>
                </a:solidFill>
              </a:rPr>
              <a:t>. </a:t>
            </a:r>
            <a:r>
              <a:rPr lang="es-ES" dirty="0" smtClean="0">
                <a:solidFill>
                  <a:srgbClr val="C00000"/>
                </a:solidFill>
              </a:rPr>
              <a:t>Junio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>
                <a:solidFill>
                  <a:srgbClr val="C00000"/>
                </a:solidFill>
              </a:rPr>
              <a:t>de </a:t>
            </a:r>
            <a:r>
              <a:rPr lang="es-ES" dirty="0" smtClean="0">
                <a:solidFill>
                  <a:srgbClr val="C00000"/>
                </a:solidFill>
              </a:rPr>
              <a:t>2022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222552" y="1839653"/>
            <a:ext cx="57243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tx2"/>
                </a:solidFill>
              </a:rPr>
              <a:t>SISTEMA DE GESTIÓN DE CALIDAD UTVM </a:t>
            </a:r>
          </a:p>
          <a:p>
            <a:pPr algn="ctr"/>
            <a:endParaRPr lang="es-MX" sz="6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5958844"/>
            <a:ext cx="1127799" cy="7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8609" t="62768" r="20951" b="16696"/>
          <a:stretch/>
        </p:blipFill>
        <p:spPr>
          <a:xfrm>
            <a:off x="0" y="2656799"/>
            <a:ext cx="12145472" cy="23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538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384070" y="1598146"/>
            <a:ext cx="10200070" cy="39782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20315" t="46339" r="22659" b="29196"/>
          <a:stretch/>
        </p:blipFill>
        <p:spPr>
          <a:xfrm>
            <a:off x="306437" y="2421007"/>
            <a:ext cx="11138469" cy="26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32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/>
          </p:cNvSpPr>
          <p:nvPr/>
        </p:nvSpPr>
        <p:spPr>
          <a:xfrm>
            <a:off x="1919536" y="1073644"/>
            <a:ext cx="406562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algn="l"/>
            <a:r>
              <a:rPr lang="es-MX" sz="3600" spc="-5" dirty="0" smtClean="0">
                <a:solidFill>
                  <a:schemeClr val="accent4">
                    <a:lumMod val="75000"/>
                  </a:schemeClr>
                </a:solidFill>
                <a:cs typeface="Arial"/>
              </a:rPr>
              <a:t>Enfoque </a:t>
            </a:r>
            <a:r>
              <a:rPr lang="es-MX" sz="3600" spc="-5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al </a:t>
            </a:r>
            <a:r>
              <a:rPr lang="es-MX" sz="3600" spc="-5" dirty="0" smtClean="0">
                <a:solidFill>
                  <a:schemeClr val="accent4">
                    <a:lumMod val="75000"/>
                  </a:schemeClr>
                </a:solidFill>
                <a:cs typeface="Arial"/>
              </a:rPr>
              <a:t>cliente</a:t>
            </a:r>
            <a:endParaRPr lang="es-MX" sz="3600" spc="-5" dirty="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955964" y="2138505"/>
            <a:ext cx="936348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Bef>
                <a:spcPts val="2055"/>
              </a:spcBef>
              <a:buClr>
                <a:schemeClr val="accent2">
                  <a:lumMod val="50000"/>
                </a:schemeClr>
              </a:buClr>
              <a:buSzPct val="115000"/>
              <a:tabLst>
                <a:tab pos="355600" algn="l"/>
              </a:tabLst>
            </a:pPr>
            <a:r>
              <a:rPr lang="es-MX" sz="3600" spc="-5" dirty="0" smtClean="0">
                <a:solidFill>
                  <a:srgbClr val="002060"/>
                </a:solidFill>
                <a:cs typeface="Arial"/>
              </a:rPr>
              <a:t>El </a:t>
            </a:r>
            <a:r>
              <a:rPr lang="es-MX" sz="3600" spc="-5" dirty="0">
                <a:solidFill>
                  <a:srgbClr val="002060"/>
                </a:solidFill>
                <a:cs typeface="Arial"/>
              </a:rPr>
              <a:t>enfoque principal de la gestión de la calidad es cumplir los requisitos del cliente y tratar de exceder </a:t>
            </a:r>
            <a:r>
              <a:rPr lang="es-MX" sz="3600" spc="-5" dirty="0" smtClean="0">
                <a:solidFill>
                  <a:srgbClr val="002060"/>
                </a:solidFill>
                <a:cs typeface="Arial"/>
              </a:rPr>
              <a:t>las expectativas del cliente.</a:t>
            </a:r>
            <a:endParaRPr sz="36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36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8 Rectángulo redondeado"/>
          <p:cNvSpPr/>
          <p:nvPr/>
        </p:nvSpPr>
        <p:spPr>
          <a:xfrm>
            <a:off x="2524611" y="684104"/>
            <a:ext cx="7199313" cy="1442676"/>
          </a:xfrm>
          <a:prstGeom prst="roundRect">
            <a:avLst/>
          </a:prstGeom>
          <a:noFill/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ln w="9525">
                <a:solidFill>
                  <a:prstClr val="black"/>
                </a:solidFill>
              </a:ln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3" name="9 Rectángulo redondeado"/>
          <p:cNvSpPr/>
          <p:nvPr/>
        </p:nvSpPr>
        <p:spPr>
          <a:xfrm>
            <a:off x="2524609" y="4731012"/>
            <a:ext cx="7199314" cy="1690569"/>
          </a:xfrm>
          <a:prstGeom prst="roundRect">
            <a:avLst/>
          </a:prstGeom>
          <a:noFill/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5" name="24 Rectángulo"/>
          <p:cNvSpPr>
            <a:spLocks noChangeArrowheads="1"/>
          </p:cNvSpPr>
          <p:nvPr/>
        </p:nvSpPr>
        <p:spPr bwMode="auto">
          <a:xfrm>
            <a:off x="4424849" y="622443"/>
            <a:ext cx="3667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MX" sz="1400" b="1" kern="0" dirty="0">
                <a:cs typeface="Arial" panose="020B0604020202020204" pitchFamily="34" charset="0"/>
              </a:rPr>
              <a:t>Procesos de Gestión de Calidad</a:t>
            </a:r>
          </a:p>
        </p:txBody>
      </p:sp>
      <p:sp>
        <p:nvSpPr>
          <p:cNvPr id="16" name="27 Rectángulo"/>
          <p:cNvSpPr>
            <a:spLocks noChangeArrowheads="1"/>
          </p:cNvSpPr>
          <p:nvPr/>
        </p:nvSpPr>
        <p:spPr bwMode="auto">
          <a:xfrm>
            <a:off x="3886200" y="2306781"/>
            <a:ext cx="441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MX" sz="1400" b="1" kern="0" dirty="0">
                <a:cs typeface="Arial" panose="020B0604020202020204" pitchFamily="34" charset="0"/>
              </a:rPr>
              <a:t>Procesos estratégicos</a:t>
            </a:r>
          </a:p>
        </p:txBody>
      </p:sp>
      <p:sp>
        <p:nvSpPr>
          <p:cNvPr id="17" name="15 Cheurón"/>
          <p:cNvSpPr/>
          <p:nvPr/>
        </p:nvSpPr>
        <p:spPr>
          <a:xfrm>
            <a:off x="2658781" y="2611580"/>
            <a:ext cx="2232000" cy="3600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Diseño de programas educativos  </a:t>
            </a:r>
          </a:p>
        </p:txBody>
      </p:sp>
      <p:sp>
        <p:nvSpPr>
          <p:cNvPr id="18" name="16 Cheurón"/>
          <p:cNvSpPr/>
          <p:nvPr/>
        </p:nvSpPr>
        <p:spPr>
          <a:xfrm>
            <a:off x="4806000" y="2611580"/>
            <a:ext cx="2052000" cy="3600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</a:pP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ctr">
              <a:lnSpc>
                <a:spcPts val="11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Proceso de enseñanza y aprendizaje </a:t>
            </a:r>
          </a:p>
          <a:p>
            <a:pPr algn="ctr">
              <a:lnSpc>
                <a:spcPts val="1100"/>
              </a:lnSpc>
            </a:pP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9" name="17 Cheurón"/>
          <p:cNvSpPr/>
          <p:nvPr/>
        </p:nvSpPr>
        <p:spPr>
          <a:xfrm>
            <a:off x="6790353" y="2605326"/>
            <a:ext cx="2844000" cy="3600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Vinculación</a:t>
            </a:r>
            <a:r>
              <a:rPr lang="es-ES" sz="10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y servicios tecnológicos</a:t>
            </a: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4" name="22 Rectángulo"/>
          <p:cNvSpPr/>
          <p:nvPr/>
        </p:nvSpPr>
        <p:spPr>
          <a:xfrm>
            <a:off x="6980401" y="953921"/>
            <a:ext cx="2620799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s-ES" sz="1100" b="1" kern="0">
                <a:solidFill>
                  <a:schemeClr val="tx2">
                    <a:lumMod val="75000"/>
                  </a:schemeClr>
                </a:solidFill>
              </a:rPr>
              <a:t>Mejora continua</a:t>
            </a:r>
            <a:endParaRPr lang="es-MX" sz="11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6" name="47 Rectángulo"/>
          <p:cNvSpPr>
            <a:spLocks noChangeArrowheads="1"/>
          </p:cNvSpPr>
          <p:nvPr/>
        </p:nvSpPr>
        <p:spPr bwMode="auto">
          <a:xfrm>
            <a:off x="3494574" y="4731012"/>
            <a:ext cx="5191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s-MX" sz="1200" b="1" kern="0" dirty="0">
                <a:cs typeface="Arial" panose="020B0604020202020204" pitchFamily="34" charset="0"/>
              </a:rPr>
              <a:t>Procesos de apoyo</a:t>
            </a:r>
          </a:p>
        </p:txBody>
      </p:sp>
      <p:sp>
        <p:nvSpPr>
          <p:cNvPr id="27" name="25 Rectángulo"/>
          <p:cNvSpPr/>
          <p:nvPr/>
        </p:nvSpPr>
        <p:spPr>
          <a:xfrm>
            <a:off x="2524609" y="2314504"/>
            <a:ext cx="7199314" cy="2209599"/>
          </a:xfrm>
          <a:prstGeom prst="rect">
            <a:avLst/>
          </a:prstGeom>
          <a:noFill/>
          <a:ln w="9525" cap="flat" cmpd="sng" algn="ctr">
            <a:solidFill>
              <a:srgbClr val="9BBB59"/>
            </a:solidFill>
            <a:prstDash val="lgDash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9" name="27 Flecha arriba y abajo"/>
          <p:cNvSpPr/>
          <p:nvPr/>
        </p:nvSpPr>
        <p:spPr>
          <a:xfrm>
            <a:off x="3787467" y="2126780"/>
            <a:ext cx="144000" cy="180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4" name="43 Rectángulo"/>
          <p:cNvSpPr/>
          <p:nvPr/>
        </p:nvSpPr>
        <p:spPr>
          <a:xfrm>
            <a:off x="2667000" y="947489"/>
            <a:ext cx="2078063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s-MX" sz="11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Liderazgo </a:t>
            </a:r>
          </a:p>
        </p:txBody>
      </p:sp>
      <p:sp>
        <p:nvSpPr>
          <p:cNvPr id="36" name="43 Rectángulo"/>
          <p:cNvSpPr/>
          <p:nvPr/>
        </p:nvSpPr>
        <p:spPr>
          <a:xfrm>
            <a:off x="4800600" y="953921"/>
            <a:ext cx="2133600" cy="1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s-ES" sz="11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Planeación</a:t>
            </a:r>
            <a:endParaRPr lang="es-MX" sz="11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" name="Proceso predefinido 1"/>
          <p:cNvSpPr/>
          <p:nvPr/>
        </p:nvSpPr>
        <p:spPr>
          <a:xfrm>
            <a:off x="3263254" y="1188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RD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Revisión por la dirección</a:t>
            </a:r>
          </a:p>
        </p:txBody>
      </p:sp>
      <p:sp>
        <p:nvSpPr>
          <p:cNvPr id="38" name="Proceso predefinido 37"/>
          <p:cNvSpPr/>
          <p:nvPr/>
        </p:nvSpPr>
        <p:spPr>
          <a:xfrm>
            <a:off x="5476080" y="1188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PL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Planeación y evaluación</a:t>
            </a:r>
          </a:p>
        </p:txBody>
      </p:sp>
      <p:sp>
        <p:nvSpPr>
          <p:cNvPr id="43" name="27 Flecha arriba y abajo"/>
          <p:cNvSpPr/>
          <p:nvPr/>
        </p:nvSpPr>
        <p:spPr>
          <a:xfrm>
            <a:off x="8447101" y="2126780"/>
            <a:ext cx="144000" cy="180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4" name="27 Flecha arriba y abajo"/>
          <p:cNvSpPr/>
          <p:nvPr/>
        </p:nvSpPr>
        <p:spPr>
          <a:xfrm>
            <a:off x="6020286" y="2126780"/>
            <a:ext cx="144000" cy="180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Proceso predefinido 44"/>
          <p:cNvSpPr/>
          <p:nvPr/>
        </p:nvSpPr>
        <p:spPr>
          <a:xfrm>
            <a:off x="3310908" y="3017780"/>
            <a:ext cx="927746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DIS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Diseño del </a:t>
            </a: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conteni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 do temático</a:t>
            </a:r>
          </a:p>
        </p:txBody>
      </p:sp>
      <p:sp>
        <p:nvSpPr>
          <p:cNvPr id="52" name="Proceso predefinido 51"/>
          <p:cNvSpPr/>
          <p:nvPr/>
        </p:nvSpPr>
        <p:spPr>
          <a:xfrm>
            <a:off x="4800600" y="3093980"/>
            <a:ext cx="9804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PAA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Prog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seg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. actividades académicas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Proceso predefinido 52"/>
          <p:cNvSpPr/>
          <p:nvPr/>
        </p:nvSpPr>
        <p:spPr>
          <a:xfrm>
            <a:off x="5837399" y="3093980"/>
            <a:ext cx="952954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EAP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Eva.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apr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. basado en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comp.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Proceso predefinido 56"/>
          <p:cNvSpPr/>
          <p:nvPr/>
        </p:nvSpPr>
        <p:spPr>
          <a:xfrm>
            <a:off x="7772400" y="30687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EC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Educación continua</a:t>
            </a:r>
          </a:p>
        </p:txBody>
      </p:sp>
      <p:sp>
        <p:nvSpPr>
          <p:cNvPr id="58" name="Proceso predefinido 57"/>
          <p:cNvSpPr/>
          <p:nvPr/>
        </p:nvSpPr>
        <p:spPr>
          <a:xfrm>
            <a:off x="8610600" y="30687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SEG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Seguimiento de egresados</a:t>
            </a:r>
          </a:p>
        </p:txBody>
      </p:sp>
      <p:sp>
        <p:nvSpPr>
          <p:cNvPr id="59" name="Proceso predefinido 58"/>
          <p:cNvSpPr/>
          <p:nvPr/>
        </p:nvSpPr>
        <p:spPr>
          <a:xfrm>
            <a:off x="6934200" y="35511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CSE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Control y Seguimiento de estadías</a:t>
            </a:r>
          </a:p>
        </p:txBody>
      </p:sp>
      <p:sp>
        <p:nvSpPr>
          <p:cNvPr id="60" name="Proceso predefinido 59"/>
          <p:cNvSpPr/>
          <p:nvPr/>
        </p:nvSpPr>
        <p:spPr>
          <a:xfrm>
            <a:off x="7772400" y="35511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MA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Movilidad acad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émica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Proceso predefinido 60"/>
          <p:cNvSpPr/>
          <p:nvPr/>
        </p:nvSpPr>
        <p:spPr>
          <a:xfrm>
            <a:off x="6934200" y="30687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PDI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Promo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 ci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ón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y difusión institucional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27 Flecha arriba y abajo"/>
          <p:cNvSpPr/>
          <p:nvPr/>
        </p:nvSpPr>
        <p:spPr>
          <a:xfrm>
            <a:off x="3781104" y="45291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65" name="27 Flecha arriba y abajo"/>
          <p:cNvSpPr/>
          <p:nvPr/>
        </p:nvSpPr>
        <p:spPr>
          <a:xfrm>
            <a:off x="6013923" y="45291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68" name="Proceso predefinido 67"/>
          <p:cNvSpPr/>
          <p:nvPr/>
        </p:nvSpPr>
        <p:spPr>
          <a:xfrm>
            <a:off x="5578800" y="53799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MTO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Mantto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 a infra estructura y </a:t>
            </a: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eq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9" name="Proceso predefinido 68"/>
          <p:cNvSpPr/>
          <p:nvPr/>
        </p:nvSpPr>
        <p:spPr>
          <a:xfrm>
            <a:off x="6447000" y="53799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ADQ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Adquisiciones</a:t>
            </a:r>
          </a:p>
        </p:txBody>
      </p:sp>
      <p:sp>
        <p:nvSpPr>
          <p:cNvPr id="72" name="Proceso predefinido 71"/>
          <p:cNvSpPr/>
          <p:nvPr/>
        </p:nvSpPr>
        <p:spPr>
          <a:xfrm>
            <a:off x="8010554" y="5430980"/>
            <a:ext cx="1050268" cy="5334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FP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Formación, capacitaci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ón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y actualiza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ción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del personal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Proceso predefinido 73"/>
          <p:cNvSpPr/>
          <p:nvPr/>
        </p:nvSpPr>
        <p:spPr>
          <a:xfrm>
            <a:off x="3627600" y="53799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SB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Servicios bibliotecarios</a:t>
            </a:r>
          </a:p>
        </p:txBody>
      </p:sp>
      <p:sp>
        <p:nvSpPr>
          <p:cNvPr id="75" name="Proceso predefinido 74"/>
          <p:cNvSpPr/>
          <p:nvPr/>
        </p:nvSpPr>
        <p:spPr>
          <a:xfrm>
            <a:off x="4465800" y="53799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AIE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Apoyo integral al </a:t>
            </a: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estud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6" name="Proceso predefinido 75"/>
          <p:cNvSpPr/>
          <p:nvPr/>
        </p:nvSpPr>
        <p:spPr>
          <a:xfrm>
            <a:off x="2743200" y="58983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BE</a:t>
            </a:r>
          </a:p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Asigna </a:t>
            </a:r>
            <a:r>
              <a:rPr lang="es-ES" sz="900" dirty="0" err="1">
                <a:solidFill>
                  <a:schemeClr val="tx2">
                    <a:lumMod val="75000"/>
                  </a:schemeClr>
                </a:solidFill>
              </a:rPr>
              <a:t>ción</a:t>
            </a: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 de becas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Proceso predefinido 76"/>
          <p:cNvSpPr/>
          <p:nvPr/>
        </p:nvSpPr>
        <p:spPr>
          <a:xfrm>
            <a:off x="3627600" y="59133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ACD</a:t>
            </a:r>
          </a:p>
          <a:p>
            <a:pPr algn="ctr">
              <a:lnSpc>
                <a:spcPts val="600"/>
              </a:lnSpc>
            </a:pPr>
            <a:r>
              <a:rPr lang="es-MX" sz="700" dirty="0" err="1">
                <a:solidFill>
                  <a:schemeClr val="tx2">
                    <a:lumMod val="75000"/>
                  </a:schemeClr>
                </a:solidFill>
              </a:rPr>
              <a:t>Activida</a:t>
            </a:r>
            <a:r>
              <a:rPr lang="es-MX" sz="700" dirty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s-MX" sz="700" dirty="0" err="1">
                <a:solidFill>
                  <a:schemeClr val="tx2">
                    <a:lumMod val="75000"/>
                  </a:schemeClr>
                </a:solidFill>
              </a:rPr>
              <a:t>cultu</a:t>
            </a:r>
            <a:r>
              <a:rPr lang="es-MX" sz="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700" dirty="0" err="1">
                <a:solidFill>
                  <a:schemeClr val="tx2">
                    <a:lumMod val="75000"/>
                  </a:schemeClr>
                </a:solidFill>
              </a:rPr>
              <a:t>rales</a:t>
            </a:r>
            <a:r>
              <a:rPr lang="es-MX" sz="700" dirty="0">
                <a:solidFill>
                  <a:schemeClr val="tx2">
                    <a:lumMod val="75000"/>
                  </a:schemeClr>
                </a:solidFill>
              </a:rPr>
              <a:t> y deportivas</a:t>
            </a:r>
          </a:p>
        </p:txBody>
      </p:sp>
      <p:sp>
        <p:nvSpPr>
          <p:cNvPr id="78" name="Proceso predefinido 77"/>
          <p:cNvSpPr/>
          <p:nvPr/>
        </p:nvSpPr>
        <p:spPr>
          <a:xfrm>
            <a:off x="2743200" y="5379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SE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Servicios escolares</a:t>
            </a:r>
          </a:p>
        </p:txBody>
      </p:sp>
      <p:sp>
        <p:nvSpPr>
          <p:cNvPr id="79" name="Proceso predefinido 78"/>
          <p:cNvSpPr/>
          <p:nvPr/>
        </p:nvSpPr>
        <p:spPr>
          <a:xfrm>
            <a:off x="4465800" y="59133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SM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Servicio médico</a:t>
            </a:r>
          </a:p>
        </p:txBody>
      </p:sp>
      <p:sp>
        <p:nvSpPr>
          <p:cNvPr id="81" name="27 Flecha arriba y abajo"/>
          <p:cNvSpPr/>
          <p:nvPr/>
        </p:nvSpPr>
        <p:spPr>
          <a:xfrm rot="16200000">
            <a:off x="2334600" y="1273052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2" name="27 Flecha arriba y abajo"/>
          <p:cNvSpPr/>
          <p:nvPr/>
        </p:nvSpPr>
        <p:spPr>
          <a:xfrm rot="16200000">
            <a:off x="2334600" y="55557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3" name="27 Flecha arriba y abajo"/>
          <p:cNvSpPr/>
          <p:nvPr/>
        </p:nvSpPr>
        <p:spPr>
          <a:xfrm rot="16200000">
            <a:off x="9802200" y="5547381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4" name="27 Flecha arriba y abajo"/>
          <p:cNvSpPr/>
          <p:nvPr/>
        </p:nvSpPr>
        <p:spPr>
          <a:xfrm rot="16200000">
            <a:off x="9802200" y="32697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5" name="27 Flecha arriba y abajo"/>
          <p:cNvSpPr/>
          <p:nvPr/>
        </p:nvSpPr>
        <p:spPr>
          <a:xfrm rot="16200000">
            <a:off x="9759924" y="1267817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6" name="27 Flecha arriba y abajo"/>
          <p:cNvSpPr/>
          <p:nvPr/>
        </p:nvSpPr>
        <p:spPr>
          <a:xfrm rot="16200000">
            <a:off x="2334600" y="31935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8" name="Proceso predefinido 87"/>
          <p:cNvSpPr/>
          <p:nvPr/>
        </p:nvSpPr>
        <p:spPr>
          <a:xfrm>
            <a:off x="8287200" y="6497780"/>
            <a:ext cx="972000" cy="180000"/>
          </a:xfrm>
          <a:prstGeom prst="flowChartPredefinedProcess">
            <a:avLst/>
          </a:prstGeom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800" b="1" dirty="0">
                <a:solidFill>
                  <a:schemeClr val="tx2">
                    <a:lumMod val="75000"/>
                  </a:schemeClr>
                </a:solidFill>
              </a:rPr>
              <a:t>Subprocesos</a:t>
            </a:r>
            <a:endParaRPr lang="es-MX" sz="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" name="43 Rectángulo"/>
          <p:cNvSpPr/>
          <p:nvPr/>
        </p:nvSpPr>
        <p:spPr>
          <a:xfrm>
            <a:off x="3310908" y="6457241"/>
            <a:ext cx="1154892" cy="283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100"/>
              </a:lnSpc>
              <a:defRPr/>
            </a:pPr>
            <a:r>
              <a:rPr lang="es-MX" sz="8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Procesos de gestión de calidad</a:t>
            </a:r>
          </a:p>
        </p:txBody>
      </p:sp>
      <p:sp>
        <p:nvSpPr>
          <p:cNvPr id="90" name="15 Cheurón"/>
          <p:cNvSpPr/>
          <p:nvPr/>
        </p:nvSpPr>
        <p:spPr>
          <a:xfrm>
            <a:off x="5269954" y="6496854"/>
            <a:ext cx="1060251" cy="217567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900"/>
              </a:lnSpc>
            </a:pPr>
            <a:r>
              <a:rPr lang="es-MX" altLang="es-MX" sz="8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Procesos estratégicos</a:t>
            </a:r>
            <a:endParaRPr lang="es-MX" sz="8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716800" y="5049980"/>
            <a:ext cx="2541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</a:rPr>
              <a:t>Servicios complementarios</a:t>
            </a: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1" name="Rectángulo redondeado 90"/>
          <p:cNvSpPr/>
          <p:nvPr/>
        </p:nvSpPr>
        <p:spPr>
          <a:xfrm>
            <a:off x="5411400" y="5049980"/>
            <a:ext cx="1980000" cy="25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</a:rPr>
              <a:t>Gestión de recursos</a:t>
            </a: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2" name="Rectángulo redondeado 91"/>
          <p:cNvSpPr/>
          <p:nvPr/>
        </p:nvSpPr>
        <p:spPr>
          <a:xfrm>
            <a:off x="7565023" y="5040204"/>
            <a:ext cx="1960925" cy="3145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1400"/>
              </a:lnSpc>
            </a:pPr>
            <a:r>
              <a:rPr lang="es-MX" sz="1000" b="1" kern="0" dirty="0">
                <a:solidFill>
                  <a:schemeClr val="tx2">
                    <a:lumMod val="75000"/>
                  </a:schemeClr>
                </a:solidFill>
              </a:rPr>
              <a:t>Capacitación y desarrollo del personal</a:t>
            </a:r>
            <a:endParaRPr lang="es-MX" sz="1000" b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3" name="Rectángulo redondeado 92"/>
          <p:cNvSpPr/>
          <p:nvPr/>
        </p:nvSpPr>
        <p:spPr>
          <a:xfrm>
            <a:off x="6874679" y="6484716"/>
            <a:ext cx="1086343" cy="2427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9BBB59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ts val="900"/>
              </a:lnSpc>
            </a:pPr>
            <a:r>
              <a:rPr lang="es-MX" sz="800" b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Procesos de apoyo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829800" y="6505064"/>
            <a:ext cx="838200" cy="308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500"/>
              </a:lnSpc>
              <a:spcAft>
                <a:spcPts val="600"/>
              </a:spcAft>
              <a:tabLst>
                <a:tab pos="426085" algn="l"/>
              </a:tabLst>
            </a:pPr>
            <a:r>
              <a:rPr lang="es-MX" sz="700" dirty="0">
                <a:ea typeface="Calibri" panose="020F0502020204030204" pitchFamily="34" charset="0"/>
              </a:rPr>
              <a:t>Versión 01</a:t>
            </a:r>
            <a:endParaRPr lang="es-MX" sz="700" dirty="0"/>
          </a:p>
          <a:p>
            <a:pPr algn="r">
              <a:lnSpc>
                <a:spcPts val="500"/>
              </a:lnSpc>
              <a:spcAft>
                <a:spcPts val="600"/>
              </a:spcAft>
              <a:tabLst>
                <a:tab pos="426085" algn="l"/>
              </a:tabLst>
            </a:pPr>
            <a:r>
              <a:rPr lang="es-MX" sz="700" dirty="0" smtClean="0">
                <a:ea typeface="Calibri" panose="020F0502020204030204" pitchFamily="34" charset="0"/>
              </a:rPr>
              <a:t>Junio  2022</a:t>
            </a:r>
            <a:endParaRPr lang="es-MX" sz="700" dirty="0"/>
          </a:p>
        </p:txBody>
      </p:sp>
      <p:sp>
        <p:nvSpPr>
          <p:cNvPr id="67" name="Proceso predefinido 66"/>
          <p:cNvSpPr/>
          <p:nvPr/>
        </p:nvSpPr>
        <p:spPr>
          <a:xfrm>
            <a:off x="8610600" y="35511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ES" sz="900" b="1" dirty="0">
                <a:solidFill>
                  <a:schemeClr val="tx2">
                    <a:lumMod val="75000"/>
                  </a:schemeClr>
                </a:solidFill>
              </a:rPr>
              <a:t>IE</a:t>
            </a:r>
          </a:p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Incubadora de empresas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Proceso predefinido 69"/>
          <p:cNvSpPr/>
          <p:nvPr/>
        </p:nvSpPr>
        <p:spPr>
          <a:xfrm>
            <a:off x="6934200" y="40209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ES" sz="900" b="1" dirty="0">
                <a:solidFill>
                  <a:schemeClr val="tx2">
                    <a:lumMod val="75000"/>
                  </a:schemeClr>
                </a:solidFill>
              </a:rPr>
              <a:t>ST</a:t>
            </a:r>
          </a:p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tx2">
                    <a:lumMod val="75000"/>
                  </a:schemeClr>
                </a:solidFill>
              </a:rPr>
              <a:t>Servicios tecnológicos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6" name="Proceso predefinido 37"/>
          <p:cNvSpPr/>
          <p:nvPr/>
        </p:nvSpPr>
        <p:spPr>
          <a:xfrm>
            <a:off x="7858800" y="1188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GRS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Gestión de riesgos</a:t>
            </a:r>
          </a:p>
        </p:txBody>
      </p:sp>
      <p:sp>
        <p:nvSpPr>
          <p:cNvPr id="71" name="Proceso predefinido 37"/>
          <p:cNvSpPr/>
          <p:nvPr/>
        </p:nvSpPr>
        <p:spPr>
          <a:xfrm>
            <a:off x="6980400" y="1188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AC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Acciones correctivas</a:t>
            </a:r>
          </a:p>
        </p:txBody>
      </p:sp>
      <p:sp>
        <p:nvSpPr>
          <p:cNvPr id="73" name="Proceso predefinido 37"/>
          <p:cNvSpPr/>
          <p:nvPr/>
        </p:nvSpPr>
        <p:spPr>
          <a:xfrm>
            <a:off x="6980400" y="1677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ID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Ctrl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inf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. documentada</a:t>
            </a:r>
          </a:p>
        </p:txBody>
      </p:sp>
      <p:sp>
        <p:nvSpPr>
          <p:cNvPr id="80" name="Proceso predefinido 37"/>
          <p:cNvSpPr/>
          <p:nvPr/>
        </p:nvSpPr>
        <p:spPr>
          <a:xfrm>
            <a:off x="8773200" y="1188980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SNC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Ctrl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 salidas no con formes</a:t>
            </a:r>
          </a:p>
        </p:txBody>
      </p:sp>
      <p:sp>
        <p:nvSpPr>
          <p:cNvPr id="94" name="Proceso predefinido 37"/>
          <p:cNvSpPr/>
          <p:nvPr/>
        </p:nvSpPr>
        <p:spPr>
          <a:xfrm>
            <a:off x="7876799" y="1674932"/>
            <a:ext cx="828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AI</a:t>
            </a:r>
          </a:p>
          <a:p>
            <a:pPr algn="ctr">
              <a:lnSpc>
                <a:spcPts val="600"/>
              </a:lnSpc>
            </a:pP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Auditorías Internas</a:t>
            </a:r>
          </a:p>
        </p:txBody>
      </p:sp>
      <p:sp>
        <p:nvSpPr>
          <p:cNvPr id="95" name="CuadroTexto 39"/>
          <p:cNvSpPr txBox="1"/>
          <p:nvPr/>
        </p:nvSpPr>
        <p:spPr>
          <a:xfrm>
            <a:off x="246627" y="1057247"/>
            <a:ext cx="2035963" cy="445506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_tradnl" sz="1050" dirty="0"/>
          </a:p>
          <a:p>
            <a:endParaRPr lang="es-ES_tradnl" sz="1050" dirty="0"/>
          </a:p>
          <a:p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Insumos:</a:t>
            </a:r>
          </a:p>
          <a:p>
            <a:endParaRPr lang="es-ES_tradnl" sz="1050" dirty="0"/>
          </a:p>
          <a:p>
            <a:r>
              <a:rPr lang="es-ES_tradnl" sz="1050" dirty="0"/>
              <a:t>Aspirantes al nivel medio superior y superior</a:t>
            </a:r>
          </a:p>
          <a:p>
            <a:r>
              <a:rPr lang="es-ES_tradnl" sz="1050" dirty="0"/>
              <a:t>Presupuesto.</a:t>
            </a:r>
          </a:p>
          <a:p>
            <a:r>
              <a:rPr lang="es-ES_tradnl" sz="1050" dirty="0"/>
              <a:t>Modelo educativo.</a:t>
            </a:r>
          </a:p>
          <a:p>
            <a:r>
              <a:rPr lang="es-ES_tradnl" sz="1050" dirty="0"/>
              <a:t>Normatividad</a:t>
            </a:r>
          </a:p>
          <a:p>
            <a:endParaRPr lang="es-ES_tradnl" sz="1050" dirty="0"/>
          </a:p>
          <a:p>
            <a:pPr marL="171450" indent="-171450">
              <a:buFont typeface="Arial" charset="0"/>
              <a:buChar char="•"/>
            </a:pPr>
            <a:endParaRPr lang="es-ES_tradnl" sz="1050" dirty="0"/>
          </a:p>
          <a:p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Proveedores:</a:t>
            </a:r>
          </a:p>
          <a:p>
            <a:pPr marL="171450" indent="-171450">
              <a:buFont typeface="Arial" charset="0"/>
              <a:buChar char="•"/>
            </a:pPr>
            <a:endParaRPr lang="es-ES_tradnl" sz="1050" dirty="0"/>
          </a:p>
          <a:p>
            <a:r>
              <a:rPr lang="es-ES_tradnl" sz="1050" dirty="0"/>
              <a:t>Instituciones educativas </a:t>
            </a:r>
            <a:r>
              <a:rPr lang="es-ES" sz="1050" dirty="0" smtClean="0"/>
              <a:t>públicas </a:t>
            </a:r>
            <a:r>
              <a:rPr lang="es-ES" sz="1050" dirty="0"/>
              <a:t>y privadas.</a:t>
            </a:r>
          </a:p>
          <a:p>
            <a:r>
              <a:rPr lang="es-ES" sz="1050" dirty="0"/>
              <a:t>Gobierno Federal, Estatal y Municipal.</a:t>
            </a:r>
          </a:p>
          <a:p>
            <a:r>
              <a:rPr lang="es-ES" sz="1050" dirty="0"/>
              <a:t>SEP</a:t>
            </a:r>
          </a:p>
          <a:p>
            <a:r>
              <a:rPr lang="es-ES" sz="1050" dirty="0" err="1"/>
              <a:t>D</a:t>
            </a:r>
            <a:r>
              <a:rPr lang="es-ES" sz="1050" dirty="0" err="1" smtClean="0"/>
              <a:t>GUTyP</a:t>
            </a:r>
            <a:endParaRPr lang="es-ES" sz="1050" dirty="0"/>
          </a:p>
          <a:p>
            <a:pPr marL="171450" indent="-171450">
              <a:buFont typeface="Arial" charset="0"/>
              <a:buChar char="•"/>
            </a:pPr>
            <a:endParaRPr lang="es-ES" sz="1050" dirty="0"/>
          </a:p>
          <a:p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Partes interesadas</a:t>
            </a:r>
          </a:p>
          <a:p>
            <a:endParaRPr lang="es-ES" sz="1050" dirty="0"/>
          </a:p>
          <a:p>
            <a:r>
              <a:rPr lang="es-ES" sz="1050" dirty="0"/>
              <a:t>Empleados </a:t>
            </a:r>
          </a:p>
          <a:p>
            <a:r>
              <a:rPr lang="es-ES" sz="1050" dirty="0"/>
              <a:t>Padres de familia</a:t>
            </a:r>
          </a:p>
          <a:p>
            <a:r>
              <a:rPr lang="es-ES" sz="1050" dirty="0"/>
              <a:t>Empleadores</a:t>
            </a:r>
          </a:p>
          <a:p>
            <a:r>
              <a:rPr lang="es-ES" sz="1050" dirty="0"/>
              <a:t>Proveedores</a:t>
            </a:r>
          </a:p>
          <a:p>
            <a:r>
              <a:rPr lang="es-ES" sz="1050" dirty="0" smtClean="0"/>
              <a:t>Estudiantes</a:t>
            </a:r>
            <a:endParaRPr lang="es-ES_tradnl" sz="1050" dirty="0"/>
          </a:p>
        </p:txBody>
      </p:sp>
      <p:sp>
        <p:nvSpPr>
          <p:cNvPr id="96" name="CuadroTexto 40"/>
          <p:cNvSpPr txBox="1"/>
          <p:nvPr/>
        </p:nvSpPr>
        <p:spPr>
          <a:xfrm>
            <a:off x="10066825" y="1299621"/>
            <a:ext cx="1789729" cy="429348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s-ES_tradnl" sz="1050" dirty="0"/>
          </a:p>
          <a:p>
            <a:endParaRPr lang="es-ES_tradnl" sz="1050" dirty="0" smtClean="0"/>
          </a:p>
          <a:p>
            <a:endParaRPr lang="es-ES_tradnl" sz="1050" dirty="0"/>
          </a:p>
          <a:p>
            <a:endParaRPr lang="es-ES_tradnl" sz="1050" dirty="0"/>
          </a:p>
          <a:p>
            <a:endParaRPr lang="es-ES_tradnl" sz="1050" dirty="0"/>
          </a:p>
          <a:p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Salidas:</a:t>
            </a:r>
          </a:p>
          <a:p>
            <a:endParaRPr lang="es-ES_tradnl" sz="1050" dirty="0"/>
          </a:p>
          <a:p>
            <a:r>
              <a:rPr lang="es-ES_tradnl" sz="1050" dirty="0"/>
              <a:t>Profesionistas egresados de </a:t>
            </a:r>
            <a:r>
              <a:rPr lang="es-ES_tradnl" sz="1050" dirty="0" err="1"/>
              <a:t>educaci</a:t>
            </a:r>
            <a:r>
              <a:rPr lang="es-ES" sz="1050" dirty="0" err="1"/>
              <a:t>ón</a:t>
            </a:r>
            <a:r>
              <a:rPr lang="es-ES" sz="1050" dirty="0"/>
              <a:t> superior</a:t>
            </a:r>
          </a:p>
          <a:p>
            <a:pPr marL="171450" indent="-171450">
              <a:buFont typeface="Arial" charset="0"/>
              <a:buChar char="•"/>
            </a:pPr>
            <a:endParaRPr lang="es-ES_tradnl" sz="1050" dirty="0"/>
          </a:p>
          <a:p>
            <a:pPr marL="171450" indent="-171450">
              <a:buFont typeface="Arial" charset="0"/>
              <a:buChar char="•"/>
            </a:pPr>
            <a:endParaRPr lang="es-ES_tradnl" sz="1050" dirty="0"/>
          </a:p>
          <a:p>
            <a:r>
              <a:rPr lang="es-ES_tradnl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Clientes / usuarios:</a:t>
            </a:r>
          </a:p>
          <a:p>
            <a:endParaRPr lang="es-ES_tradnl" sz="1050" dirty="0"/>
          </a:p>
          <a:p>
            <a:r>
              <a:rPr lang="es-ES" sz="1050" dirty="0"/>
              <a:t>Comunidad Universitaria.</a:t>
            </a:r>
          </a:p>
          <a:p>
            <a:r>
              <a:rPr lang="es-ES" sz="1050" dirty="0"/>
              <a:t>Sociedad.</a:t>
            </a:r>
          </a:p>
          <a:p>
            <a:r>
              <a:rPr lang="es-ES" sz="1050" dirty="0"/>
              <a:t>Padres de familia.</a:t>
            </a:r>
          </a:p>
          <a:p>
            <a:r>
              <a:rPr lang="es-ES" sz="1050" dirty="0"/>
              <a:t>Sector productivo</a:t>
            </a:r>
          </a:p>
          <a:p>
            <a:r>
              <a:rPr lang="es-ES" sz="1050" dirty="0"/>
              <a:t>Gobierno Federal, Estatal y Municipal.</a:t>
            </a:r>
          </a:p>
          <a:p>
            <a:r>
              <a:rPr lang="es-ES" sz="1050" dirty="0"/>
              <a:t>SEP</a:t>
            </a:r>
          </a:p>
          <a:p>
            <a:r>
              <a:rPr lang="es-ES" sz="1050" dirty="0" err="1"/>
              <a:t>D</a:t>
            </a:r>
            <a:r>
              <a:rPr lang="es-ES" sz="1050" dirty="0" err="1" smtClean="0"/>
              <a:t>GUTyP</a:t>
            </a:r>
            <a:endParaRPr lang="es-ES" sz="1050" dirty="0" smtClean="0"/>
          </a:p>
          <a:p>
            <a:endParaRPr lang="es-ES" sz="1050" dirty="0"/>
          </a:p>
          <a:p>
            <a:endParaRPr lang="es-ES" sz="1050" dirty="0" smtClean="0"/>
          </a:p>
          <a:p>
            <a:endParaRPr lang="es-ES" sz="1050" dirty="0"/>
          </a:p>
          <a:p>
            <a:endParaRPr lang="es-ES" sz="1050" dirty="0" smtClean="0"/>
          </a:p>
          <a:p>
            <a:endParaRPr lang="es-ES" sz="1050" dirty="0"/>
          </a:p>
        </p:txBody>
      </p:sp>
      <p:sp>
        <p:nvSpPr>
          <p:cNvPr id="64" name="27 Flecha arriba y abajo"/>
          <p:cNvSpPr/>
          <p:nvPr/>
        </p:nvSpPr>
        <p:spPr>
          <a:xfrm>
            <a:off x="8466600" y="4529180"/>
            <a:ext cx="144000" cy="216000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MX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7" name="Proceso predefinido 52"/>
          <p:cNvSpPr/>
          <p:nvPr/>
        </p:nvSpPr>
        <p:spPr>
          <a:xfrm>
            <a:off x="4953000" y="3602180"/>
            <a:ext cx="792000" cy="432000"/>
          </a:xfrm>
          <a:prstGeom prst="flowChartPredefinedProcess">
            <a:avLst/>
          </a:prstGeom>
          <a:solidFill>
            <a:srgbClr val="00B050"/>
          </a:solidFill>
          <a:ln w="95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00"/>
              </a:lnSpc>
            </a:pPr>
            <a:r>
              <a:rPr lang="es-MX" sz="900" b="1" dirty="0">
                <a:solidFill>
                  <a:schemeClr val="tx2">
                    <a:lumMod val="75000"/>
                  </a:schemeClr>
                </a:solidFill>
              </a:rPr>
              <a:t>INV</a:t>
            </a:r>
          </a:p>
          <a:p>
            <a:pPr algn="ctr">
              <a:lnSpc>
                <a:spcPts val="600"/>
              </a:lnSpc>
            </a:pP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Investi</a:t>
            </a:r>
            <a:r>
              <a:rPr lang="es-MX" sz="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900" dirty="0" err="1">
                <a:solidFill>
                  <a:schemeClr val="tx2">
                    <a:lumMod val="75000"/>
                  </a:schemeClr>
                </a:solidFill>
              </a:rPr>
              <a:t>gación</a:t>
            </a:r>
            <a:endParaRPr lang="es-MX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7" name="object 3"/>
          <p:cNvSpPr txBox="1">
            <a:spLocks/>
          </p:cNvSpPr>
          <p:nvPr/>
        </p:nvSpPr>
        <p:spPr>
          <a:xfrm>
            <a:off x="774360" y="74890"/>
            <a:ext cx="4065628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algn="l"/>
            <a:r>
              <a:rPr lang="es-MX" sz="3600" spc="-5" dirty="0" smtClean="0">
                <a:solidFill>
                  <a:schemeClr val="accent4">
                    <a:lumMod val="75000"/>
                  </a:schemeClr>
                </a:solidFill>
                <a:cs typeface="Arial"/>
              </a:rPr>
              <a:t>Enfoque a procesos</a:t>
            </a:r>
            <a:endParaRPr lang="es-MX" sz="3600" spc="-5" dirty="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92471" y="572477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 Donde se puede visualizar el SGC?</a:t>
            </a:r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6486848" y="700222"/>
            <a:ext cx="391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http://siin.utvm.edu.mx/siin3/sgcutvm/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7736" t="9185" r="18908" b="12973"/>
          <a:stretch/>
        </p:blipFill>
        <p:spPr>
          <a:xfrm>
            <a:off x="1478651" y="2956412"/>
            <a:ext cx="5648281" cy="390158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81" y="1278436"/>
            <a:ext cx="8324850" cy="210502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4220" y="3950562"/>
            <a:ext cx="3041140" cy="1912739"/>
          </a:xfrm>
          <a:prstGeom prst="rect">
            <a:avLst/>
          </a:prstGeom>
        </p:spPr>
      </p:pic>
      <p:sp>
        <p:nvSpPr>
          <p:cNvPr id="30" name="Elipse 29"/>
          <p:cNvSpPr/>
          <p:nvPr/>
        </p:nvSpPr>
        <p:spPr>
          <a:xfrm>
            <a:off x="8892779" y="4220173"/>
            <a:ext cx="3032581" cy="49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9577945" y="2444886"/>
            <a:ext cx="23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USUARIO DE RED Y CONTRASEÑA </a:t>
            </a:r>
            <a:endParaRPr lang="es-MX" dirty="0"/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10508776" y="2956412"/>
            <a:ext cx="54591" cy="126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1085943" y="2443028"/>
            <a:ext cx="2238566" cy="49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4" name="Conector recto de flecha 33"/>
          <p:cNvCxnSpPr>
            <a:stCxn id="35" idx="6"/>
            <a:endCxn id="30" idx="2"/>
          </p:cNvCxnSpPr>
          <p:nvPr/>
        </p:nvCxnSpPr>
        <p:spPr>
          <a:xfrm>
            <a:off x="7408007" y="3719309"/>
            <a:ext cx="1484772" cy="746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6147825" y="3473649"/>
            <a:ext cx="1260182" cy="49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3091360" y="2877262"/>
            <a:ext cx="3056465" cy="842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92471" y="572477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 Donde se puede visualizar el SGC?</a:t>
            </a:r>
          </a:p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7753" t="9375" r="18338" b="13086"/>
          <a:stretch/>
        </p:blipFill>
        <p:spPr>
          <a:xfrm>
            <a:off x="2185987" y="988704"/>
            <a:ext cx="8501063" cy="57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739339" y="3731870"/>
            <a:ext cx="572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 EN QUÉ APARTADOS DEL SISTEMA INTERACTÚO?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1122536"/>
            <a:ext cx="5997265" cy="3070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20630" y="4495467"/>
            <a:ext cx="4090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 MEJORA CONTINUA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DISEÑO DE PROGRAMAS EDUCATIVOS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PROCESO ENSEÑANZA APRENDIZAJE 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092565" y="1514713"/>
            <a:ext cx="970304" cy="1021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20" y="3488060"/>
            <a:ext cx="6086558" cy="336994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164921" y="5173030"/>
            <a:ext cx="3219189" cy="664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/>
          <p:cNvSpPr/>
          <p:nvPr/>
        </p:nvSpPr>
        <p:spPr>
          <a:xfrm>
            <a:off x="6739339" y="1736601"/>
            <a:ext cx="5097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DIAGRAMA DE </a:t>
            </a:r>
            <a:r>
              <a:rPr lang="es-MX" dirty="0" smtClean="0"/>
              <a:t>PROCESOS</a:t>
            </a:r>
          </a:p>
          <a:p>
            <a:r>
              <a:rPr lang="es-MX" dirty="0" smtClean="0"/>
              <a:t>Es dónde se  localiza la interacción de los procesos del sistema de gestión de calidad </a:t>
            </a:r>
            <a:endParaRPr lang="es-MX" dirty="0"/>
          </a:p>
        </p:txBody>
      </p:sp>
      <p:sp>
        <p:nvSpPr>
          <p:cNvPr id="28" name="Rectángulo 27"/>
          <p:cNvSpPr/>
          <p:nvPr/>
        </p:nvSpPr>
        <p:spPr>
          <a:xfrm>
            <a:off x="4283902" y="4435521"/>
            <a:ext cx="1540702" cy="664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056606" y="393386"/>
            <a:ext cx="572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 QUÉ ES EL DIAGRAMA DE PROCESOS?</a:t>
            </a:r>
          </a:p>
          <a:p>
            <a:endParaRPr lang="es-MX" dirty="0" smtClean="0"/>
          </a:p>
          <a:p>
            <a:endParaRPr lang="es-MX" dirty="0"/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5824604" y="4655200"/>
            <a:ext cx="1227549" cy="11237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2442832" y="4941614"/>
            <a:ext cx="4609321" cy="47718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920647" y="5242317"/>
            <a:ext cx="3131506" cy="350524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3056606" y="1940723"/>
            <a:ext cx="3682733" cy="13959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3" y="1377862"/>
            <a:ext cx="7565970" cy="40333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04237" y="1390388"/>
            <a:ext cx="377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2. MANUAL DE CALIDAD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775524" y="3486982"/>
            <a:ext cx="4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4585648" y="3248167"/>
            <a:ext cx="1187355" cy="125076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9" name="Conector recto de flecha 8"/>
          <p:cNvCxnSpPr>
            <a:endCxn id="5" idx="7"/>
          </p:cNvCxnSpPr>
          <p:nvPr/>
        </p:nvCxnSpPr>
        <p:spPr>
          <a:xfrm flipH="1">
            <a:off x="5599119" y="1748618"/>
            <a:ext cx="2889788" cy="1682719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200399" y="603100"/>
            <a:ext cx="572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¿QUÉ PODEMOS CONSULTAR EN EL MANUAL DE CALIDAD?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304237" y="1949582"/>
            <a:ext cx="30843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Contexto de la organización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Requisitos de las partes interesadas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Política de calidad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Misión – Visión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Planificación y Objetivos de calidad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 smtClean="0"/>
              <a:t>Alcance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99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3" y="1377862"/>
            <a:ext cx="7565970" cy="4033381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6630949" y="3420645"/>
            <a:ext cx="814192" cy="80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415853" y="1307202"/>
            <a:ext cx="37761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3.GESTIÓN DE RIESGOS </a:t>
            </a:r>
          </a:p>
          <a:p>
            <a:r>
              <a:rPr lang="es-MX" sz="2800" dirty="0" smtClean="0"/>
              <a:t>Se encuentran publicados los riesgos detectados en los procesos del SGC, </a:t>
            </a:r>
            <a:endParaRPr lang="es-MX" sz="2800" dirty="0" smtClean="0">
              <a:solidFill>
                <a:srgbClr val="FF0000"/>
              </a:solidFill>
            </a:endParaRPr>
          </a:p>
          <a:p>
            <a:endParaRPr lang="es-MX" sz="2800" dirty="0">
              <a:solidFill>
                <a:srgbClr val="FF0000"/>
              </a:solidFill>
            </a:endParaRPr>
          </a:p>
          <a:p>
            <a:endParaRPr lang="es-MX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s-MX" sz="2800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6702978" y="3446564"/>
            <a:ext cx="4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067305" y="415848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PODEMOS CONSULTAR  EN GESTIÓN DE RIESGOS?</a:t>
            </a:r>
            <a:endParaRPr lang="es-MX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s-MX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7342825" y="1622885"/>
            <a:ext cx="1163936" cy="1859825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63102" y="5656266"/>
            <a:ext cx="70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RUTA: INTRANET/SISTEMA DE GESTIÓN DE CALIDAD/ GESTIÓN DE RIESGOS 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98785" y="6362954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RIESGO: Efecto de la incertidumbre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19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732" y="1464067"/>
            <a:ext cx="7565970" cy="4033381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928033" y="4539766"/>
            <a:ext cx="771386" cy="80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304237" y="1390388"/>
            <a:ext cx="3776147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0000"/>
                </a:solidFill>
              </a:rPr>
              <a:t>4. PARTES INTERESADAS </a:t>
            </a:r>
          </a:p>
          <a:p>
            <a:r>
              <a:rPr lang="es-MX" sz="2800" dirty="0" smtClean="0"/>
              <a:t>Se encuentran publicadas las partes interesadas procesos del SGC</a:t>
            </a:r>
            <a:endParaRPr lang="es-MX" sz="2800" dirty="0" smtClean="0">
              <a:solidFill>
                <a:srgbClr val="FF0000"/>
              </a:solidFill>
            </a:endParaRPr>
          </a:p>
          <a:p>
            <a:endParaRPr lang="es-MX" sz="2800" dirty="0">
              <a:solidFill>
                <a:srgbClr val="FF0000"/>
              </a:solidFill>
            </a:endParaRPr>
          </a:p>
          <a:p>
            <a:endParaRPr lang="es-MX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s-MX" sz="2800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763102" y="4538385"/>
            <a:ext cx="4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4.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067305" y="415848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PODEMOS CONSULTAR  GESTIÓN DE RIESGOS?</a:t>
            </a:r>
            <a:endParaRPr lang="es-MX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s-MX" dirty="0"/>
          </a:p>
        </p:txBody>
      </p:sp>
      <p:cxnSp>
        <p:nvCxnSpPr>
          <p:cNvPr id="6" name="Conector recto de flecha 5"/>
          <p:cNvCxnSpPr>
            <a:endCxn id="23" idx="7"/>
          </p:cNvCxnSpPr>
          <p:nvPr/>
        </p:nvCxnSpPr>
        <p:spPr>
          <a:xfrm flipH="1">
            <a:off x="1586452" y="1622885"/>
            <a:ext cx="6920309" cy="303428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63102" y="5656266"/>
            <a:ext cx="70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RUTA: INTRANET/SISTEMA DE GESTIÓN DE CALIDAD/ GESTIÓN DE RIESGOS 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86716" y="6086445"/>
            <a:ext cx="779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Partes Interesadas</a:t>
            </a:r>
            <a:r>
              <a:rPr lang="es-MX" dirty="0" smtClean="0"/>
              <a:t>: son aquellos actores internos-externos que ponen en riesgo la sostenibilidad de institución si sus necesidades y expectativas no se cumplen.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42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/>
          </p:cNvSpPr>
          <p:nvPr/>
        </p:nvSpPr>
        <p:spPr>
          <a:xfrm>
            <a:off x="1172763" y="1182897"/>
            <a:ext cx="6761018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algn="l"/>
            <a:r>
              <a:rPr lang="es-MX" sz="2800" spc="-10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¿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Qué es 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el  Sistema de Gestión de 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Calidad? </a:t>
            </a:r>
            <a:endParaRPr lang="es-MX" sz="2800" spc="-10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534344" y="2400159"/>
            <a:ext cx="877225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00" marR="5080" algn="ctr">
              <a:spcBef>
                <a:spcPts val="18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115000"/>
              <a:tabLst>
                <a:tab pos="355600" algn="l"/>
              </a:tabLst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de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normas,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y procedimientos requeridos para la planificación y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de los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educativos, educación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 y servicios tecnológicos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6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3" y="1377862"/>
            <a:ext cx="7565970" cy="4033381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2756236" y="4498931"/>
            <a:ext cx="814192" cy="80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213902" y="1206377"/>
            <a:ext cx="37761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5. CONTEXTO DE LA ORGANIZACIÓN</a:t>
            </a:r>
          </a:p>
          <a:p>
            <a:endParaRPr lang="es-MX" sz="2800" dirty="0"/>
          </a:p>
          <a:p>
            <a:r>
              <a:rPr lang="es-MX" sz="2800" spc="-5" dirty="0" smtClean="0">
                <a:cs typeface="Arial"/>
              </a:rPr>
              <a:t>Determina l</a:t>
            </a:r>
            <a:r>
              <a:rPr lang="es-MX" sz="2800" dirty="0" smtClean="0">
                <a:cs typeface="Arial"/>
              </a:rPr>
              <a:t>os </a:t>
            </a:r>
            <a:r>
              <a:rPr lang="es-MX" sz="2800" b="1" spc="-5" dirty="0">
                <a:cs typeface="Arial"/>
              </a:rPr>
              <a:t>aspectos </a:t>
            </a:r>
            <a:r>
              <a:rPr lang="es-MX" sz="2800" b="1" dirty="0">
                <a:cs typeface="Arial"/>
              </a:rPr>
              <a:t>externos e  </a:t>
            </a:r>
            <a:r>
              <a:rPr lang="es-MX" sz="2800" b="1" spc="-5" dirty="0">
                <a:cs typeface="Arial"/>
              </a:rPr>
              <a:t>internos </a:t>
            </a:r>
            <a:r>
              <a:rPr lang="es-MX" sz="2800" spc="-5" dirty="0">
                <a:cs typeface="Arial"/>
              </a:rPr>
              <a:t>que </a:t>
            </a:r>
            <a:r>
              <a:rPr lang="es-MX" sz="2800" dirty="0">
                <a:cs typeface="Arial"/>
              </a:rPr>
              <a:t>sean </a:t>
            </a:r>
            <a:r>
              <a:rPr lang="es-MX" sz="2800" spc="-5" dirty="0">
                <a:cs typeface="Arial"/>
              </a:rPr>
              <a:t>relevantes </a:t>
            </a:r>
            <a:r>
              <a:rPr lang="es-MX" sz="2800" dirty="0">
                <a:cs typeface="Arial"/>
              </a:rPr>
              <a:t>y </a:t>
            </a:r>
            <a:r>
              <a:rPr lang="es-MX" sz="2800" spc="-5" dirty="0">
                <a:cs typeface="Arial"/>
              </a:rPr>
              <a:t>que afecten la </a:t>
            </a:r>
            <a:r>
              <a:rPr lang="es-MX" sz="2800" dirty="0">
                <a:cs typeface="Arial"/>
              </a:rPr>
              <a:t>capacidad  </a:t>
            </a:r>
            <a:r>
              <a:rPr lang="es-MX" sz="2800" spc="-5" dirty="0">
                <a:cs typeface="Arial"/>
              </a:rPr>
              <a:t>de lograr los </a:t>
            </a:r>
            <a:r>
              <a:rPr lang="es-MX" sz="2800" spc="-5" dirty="0" smtClean="0">
                <a:cs typeface="Arial"/>
              </a:rPr>
              <a:t>resultado previstos.</a:t>
            </a:r>
          </a:p>
          <a:p>
            <a:r>
              <a:rPr lang="es-MX" sz="2800" b="1" spc="-5" dirty="0" smtClean="0">
                <a:cs typeface="Arial"/>
              </a:rPr>
              <a:t>(FODA)</a:t>
            </a:r>
            <a:endParaRPr lang="es-MX" sz="2800" b="1" dirty="0">
              <a:cs typeface="Arial"/>
            </a:endParaRPr>
          </a:p>
          <a:p>
            <a:endParaRPr lang="es-MX" sz="2800" dirty="0" smtClean="0"/>
          </a:p>
          <a:p>
            <a:r>
              <a:rPr lang="es-MX" sz="2800" dirty="0" smtClean="0"/>
              <a:t> </a:t>
            </a:r>
            <a:endParaRPr lang="es-MX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392471" y="572477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¿ QUÉ ES EL CONTEXTO DE LA ORGANIZACIÓN?</a:t>
            </a:r>
          </a:p>
          <a:p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56236" y="4480132"/>
            <a:ext cx="4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5</a:t>
            </a:r>
            <a:endParaRPr lang="es-MX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570428" y="1528549"/>
            <a:ext cx="4754707" cy="3166281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209562" y="5823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RUTA: INTRANET/SISTEMA DE GESTIÓN DE CALIDAD/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DE LA ORGANIZACIÓN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5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058433" y="660871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8213902" y="1206377"/>
            <a:ext cx="3776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6</a:t>
            </a:r>
            <a:r>
              <a:rPr lang="es-MX" sz="2800" dirty="0" smtClean="0"/>
              <a:t>. Acciones correctivas</a:t>
            </a:r>
            <a:endParaRPr lang="es-MX" sz="2800" dirty="0" smtClean="0"/>
          </a:p>
          <a:p>
            <a:endParaRPr lang="es-MX" sz="2800" dirty="0"/>
          </a:p>
          <a:p>
            <a:pPr marL="12700" algn="r"/>
            <a:r>
              <a:rPr lang="es-MX" sz="2800" spc="-5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Acción para eliminar la causa de una no conformidad y evitar que vuelva a </a:t>
            </a:r>
            <a:r>
              <a:rPr lang="es-MX" sz="2800" spc="-5" dirty="0" smtClean="0">
                <a:solidFill>
                  <a:schemeClr val="accent4">
                    <a:lumMod val="75000"/>
                  </a:schemeClr>
                </a:solidFill>
                <a:cs typeface="Arial"/>
              </a:rPr>
              <a:t>ocurrir</a:t>
            </a:r>
            <a:endParaRPr lang="es-MX" sz="28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2392471" y="572477"/>
            <a:ext cx="572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Atención de acciones correctivas</a:t>
            </a:r>
            <a:endParaRPr lang="es-MX" b="1" dirty="0" smtClean="0"/>
          </a:p>
          <a:p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6787400" y="60581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RUTA: INTRANET/SISTEMA DE GESTIÓN DE CALIDAD/ </a:t>
            </a:r>
            <a:endParaRPr lang="es-MX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correctivas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3629" t="37589" r="23160" b="33839"/>
          <a:stretch/>
        </p:blipFill>
        <p:spPr>
          <a:xfrm>
            <a:off x="1415846" y="5266826"/>
            <a:ext cx="5285173" cy="15955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3629" t="24910" r="24566" b="13661"/>
          <a:stretch/>
        </p:blipFill>
        <p:spPr>
          <a:xfrm>
            <a:off x="779100" y="1110328"/>
            <a:ext cx="6601821" cy="440121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2400430" y="1528549"/>
            <a:ext cx="5924706" cy="4426066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1586238" y="5657324"/>
            <a:ext cx="814192" cy="801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320497" y="5632948"/>
            <a:ext cx="43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43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21351"/>
              </p:ext>
            </p:extLst>
          </p:nvPr>
        </p:nvGraphicFramePr>
        <p:xfrm>
          <a:off x="2197100" y="2159751"/>
          <a:ext cx="7495540" cy="195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033">
                  <a:extLst>
                    <a:ext uri="{9D8B030D-6E8A-4147-A177-3AD203B41FA5}">
                      <a16:colId xmlns:a16="http://schemas.microsoft.com/office/drawing/2014/main" val="1165326442"/>
                    </a:ext>
                  </a:extLst>
                </a:gridCol>
                <a:gridCol w="6494507">
                  <a:extLst>
                    <a:ext uri="{9D8B030D-6E8A-4147-A177-3AD203B41FA5}">
                      <a16:colId xmlns:a16="http://schemas.microsoft.com/office/drawing/2014/main" val="210309763"/>
                    </a:ext>
                  </a:extLst>
                </a:gridCol>
              </a:tblGrid>
              <a:tr h="60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kern="1200">
                          <a:effectLst/>
                        </a:rPr>
                        <a:t>5.2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kern="1200">
                          <a:effectLst/>
                        </a:rPr>
                        <a:t>¿Con sus propias palabras explique  la política de calidad?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extLst>
                  <a:ext uri="{0D108BD9-81ED-4DB2-BD59-A6C34878D82A}">
                    <a16:rowId xmlns:a16="http://schemas.microsoft.com/office/drawing/2014/main" val="486324952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kern="1200">
                          <a:effectLst/>
                        </a:rPr>
                        <a:t>5.2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kern="1200">
                          <a:effectLst/>
                        </a:rPr>
                        <a:t>¿Cómo le fue comunicada la política de calidad?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extLst>
                  <a:ext uri="{0D108BD9-81ED-4DB2-BD59-A6C34878D82A}">
                    <a16:rowId xmlns:a16="http://schemas.microsoft.com/office/drawing/2014/main" val="3934445264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kern="1200">
                          <a:effectLst/>
                        </a:rPr>
                        <a:t>5.2</a:t>
                      </a:r>
                      <a:endParaRPr lang="es-MX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kern="1200" dirty="0">
                          <a:effectLst/>
                        </a:rPr>
                        <a:t>¿Cada cuando revisan la política de calidad?</a:t>
                      </a:r>
                      <a:endParaRPr lang="es-MX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extLst>
                  <a:ext uri="{0D108BD9-81ED-4DB2-BD59-A6C34878D82A}">
                    <a16:rowId xmlns:a16="http://schemas.microsoft.com/office/drawing/2014/main" val="106098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0" y="216451"/>
            <a:ext cx="1715485" cy="9899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0172" y="1494034"/>
            <a:ext cx="111566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dirty="0">
                <a:solidFill>
                  <a:srgbClr val="002060"/>
                </a:solidFill>
              </a:rPr>
              <a:t>Sistema de Gestión de Calidad </a:t>
            </a:r>
            <a:endParaRPr lang="es-MX" sz="6000" dirty="0" smtClean="0">
              <a:solidFill>
                <a:srgbClr val="002060"/>
              </a:solidFill>
            </a:endParaRPr>
          </a:p>
          <a:p>
            <a:pPr algn="ctr"/>
            <a:endParaRPr lang="es-MX" sz="4000" dirty="0" smtClean="0"/>
          </a:p>
          <a:p>
            <a:pPr algn="ctr"/>
            <a:r>
              <a:rPr lang="es-MX" sz="4000" u="sng" dirty="0" smtClean="0"/>
              <a:t>Ing. Mauro Vázquez</a:t>
            </a:r>
            <a:r>
              <a:rPr lang="es-MX" sz="4000" u="sng" dirty="0" smtClean="0"/>
              <a:t> Jahuey</a:t>
            </a:r>
            <a:endParaRPr lang="es-MX" sz="4000" u="sng" dirty="0"/>
          </a:p>
          <a:p>
            <a:pPr algn="r"/>
            <a:endParaRPr lang="es-MX" sz="4000" dirty="0" smtClean="0"/>
          </a:p>
          <a:p>
            <a:pPr algn="r"/>
            <a:r>
              <a:rPr lang="es-MX" sz="4000" dirty="0" smtClean="0"/>
              <a:t>Coordinador </a:t>
            </a:r>
            <a:r>
              <a:rPr lang="es-MX" sz="4000" dirty="0"/>
              <a:t>del SGC </a:t>
            </a:r>
            <a:endParaRPr lang="es-MX" sz="4000" dirty="0" smtClean="0"/>
          </a:p>
          <a:p>
            <a:pPr algn="r"/>
            <a:r>
              <a:rPr lang="es-MX" sz="4000" dirty="0" smtClean="0"/>
              <a:t>Edificio </a:t>
            </a:r>
            <a:r>
              <a:rPr lang="es-MX" sz="4000" dirty="0"/>
              <a:t>D, Planta baja </a:t>
            </a:r>
            <a:endParaRPr lang="es-MX" sz="4000" dirty="0" smtClean="0"/>
          </a:p>
          <a:p>
            <a:pPr algn="r"/>
            <a:r>
              <a:rPr lang="es-MX" sz="4000" dirty="0" smtClean="0"/>
              <a:t>E-mail</a:t>
            </a:r>
            <a:r>
              <a:rPr lang="es-MX" sz="4000" dirty="0"/>
              <a:t>. </a:t>
            </a:r>
            <a:r>
              <a:rPr lang="es-MX" sz="4000" dirty="0" smtClean="0"/>
              <a:t>mvazquezj@utvm.edu.mx </a:t>
            </a:r>
          </a:p>
          <a:p>
            <a:pPr algn="r"/>
            <a:r>
              <a:rPr lang="es-MX" sz="4000" dirty="0" smtClean="0"/>
              <a:t>Tel</a:t>
            </a:r>
            <a:r>
              <a:rPr lang="es-MX" sz="4000" dirty="0"/>
              <a:t>. 01 759 72 3 27 89 al 90 </a:t>
            </a:r>
            <a:r>
              <a:rPr lang="es-MX" sz="4000" dirty="0" smtClean="0"/>
              <a:t>ext.9137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9478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/>
          </p:cNvSpPr>
          <p:nvPr/>
        </p:nvSpPr>
        <p:spPr>
          <a:xfrm>
            <a:off x="1172763" y="1182897"/>
            <a:ext cx="6761018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algn="l"/>
            <a:r>
              <a:rPr lang="es-MX" sz="2800" spc="-10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¿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Qué 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es el  Sistema de Gestión de </a:t>
            </a:r>
            <a:r>
              <a:rPr lang="es-MX" sz="2800" spc="-10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Calidad? </a:t>
            </a:r>
            <a:endParaRPr lang="es-MX" sz="2800" spc="-10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991544" y="1916833"/>
            <a:ext cx="8470900" cy="433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500"/>
              </a:lnSpc>
              <a:spcBef>
                <a:spcPts val="2055"/>
              </a:spcBef>
              <a:buClr>
                <a:schemeClr val="accent2">
                  <a:lumMod val="50000"/>
                </a:schemeClr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sz="2000" spc="-5" dirty="0" smtClean="0">
                <a:solidFill>
                  <a:srgbClr val="002060"/>
                </a:solidFill>
                <a:cs typeface="Arial"/>
              </a:rPr>
              <a:t>Son actividades 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mediante las que la organización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identifica sus objetivos y determina </a:t>
            </a:r>
            <a:r>
              <a:rPr lang="es-MX" sz="2000" b="1" spc="-5" dirty="0" smtClean="0">
                <a:solidFill>
                  <a:srgbClr val="002060"/>
                </a:solidFill>
                <a:cs typeface="Arial"/>
              </a:rPr>
              <a:t>los procesos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y recursos 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requeridos para lograr los resultados deseados.</a:t>
            </a:r>
          </a:p>
          <a:p>
            <a:pPr marL="355600" marR="5080" indent="-342900" algn="just">
              <a:lnSpc>
                <a:spcPts val="2500"/>
              </a:lnSpc>
              <a:spcBef>
                <a:spcPts val="2055"/>
              </a:spcBef>
              <a:buClr>
                <a:schemeClr val="accent2">
                  <a:lumMod val="50000"/>
                </a:schemeClr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sz="2000" spc="-5" dirty="0">
                <a:solidFill>
                  <a:srgbClr val="002060"/>
                </a:solidFill>
                <a:cs typeface="Arial"/>
              </a:rPr>
              <a:t>El SGC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gestiona los procesos que interactúan y los recursos que se requieren para proporcionar valor y </a:t>
            </a:r>
            <a:r>
              <a:rPr lang="es-MX" sz="2000" b="1" spc="-5" dirty="0" smtClean="0">
                <a:solidFill>
                  <a:srgbClr val="002060"/>
                </a:solidFill>
                <a:cs typeface="Arial"/>
              </a:rPr>
              <a:t>lograr los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resultados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 para las partes interesadas pertinentes.</a:t>
            </a:r>
          </a:p>
          <a:p>
            <a:pPr marL="355600" marR="5080" indent="-342900" algn="just">
              <a:lnSpc>
                <a:spcPts val="2500"/>
              </a:lnSpc>
              <a:spcBef>
                <a:spcPts val="2055"/>
              </a:spcBef>
              <a:buClr>
                <a:schemeClr val="accent2">
                  <a:lumMod val="50000"/>
                </a:schemeClr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sz="2000" spc="-5" dirty="0">
                <a:solidFill>
                  <a:srgbClr val="002060"/>
                </a:solidFill>
                <a:cs typeface="Arial"/>
              </a:rPr>
              <a:t>EL SGC posibilita a la alta dirección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optimizar el uso de los recursos 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considerando las consecuencias de </a:t>
            </a:r>
            <a:r>
              <a:rPr lang="es-MX" sz="2000" spc="-5" dirty="0" smtClean="0">
                <a:solidFill>
                  <a:srgbClr val="002060"/>
                </a:solidFill>
                <a:cs typeface="Arial"/>
              </a:rPr>
              <a:t>sus decisiones 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a largo y corto plazo.</a:t>
            </a:r>
          </a:p>
          <a:p>
            <a:pPr marL="355600" marR="5080" indent="-342900" algn="just">
              <a:lnSpc>
                <a:spcPts val="2500"/>
              </a:lnSpc>
              <a:spcBef>
                <a:spcPts val="2055"/>
              </a:spcBef>
              <a:buClr>
                <a:schemeClr val="accent2">
                  <a:lumMod val="50000"/>
                </a:schemeClr>
              </a:buClr>
              <a:buSzPct val="115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s-MX" sz="2000" spc="-5" dirty="0">
                <a:solidFill>
                  <a:srgbClr val="002060"/>
                </a:solidFill>
                <a:cs typeface="Arial"/>
              </a:rPr>
              <a:t>Un SGC proporciona los medios para identificar las </a:t>
            </a:r>
            <a:r>
              <a:rPr lang="es-MX" sz="2000" b="1" spc="-5" dirty="0">
                <a:solidFill>
                  <a:srgbClr val="002060"/>
                </a:solidFill>
                <a:cs typeface="Arial"/>
              </a:rPr>
              <a:t>acciones para abordar las consecuencias previstas y </a:t>
            </a:r>
            <a:r>
              <a:rPr lang="es-MX" sz="2000" b="1" spc="-5" dirty="0" smtClean="0">
                <a:solidFill>
                  <a:srgbClr val="002060"/>
                </a:solidFill>
                <a:cs typeface="Arial"/>
              </a:rPr>
              <a:t>no previstas </a:t>
            </a:r>
            <a:r>
              <a:rPr lang="es-MX" sz="2000" spc="-5" dirty="0">
                <a:solidFill>
                  <a:srgbClr val="002060"/>
                </a:solidFill>
                <a:cs typeface="Arial"/>
              </a:rPr>
              <a:t>en la provisión de productos y servicios.</a:t>
            </a:r>
            <a:endParaRPr sz="20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68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/>
          <p:cNvSpPr txBox="1"/>
          <p:nvPr/>
        </p:nvSpPr>
        <p:spPr>
          <a:xfrm>
            <a:off x="1991544" y="1916833"/>
            <a:ext cx="420143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2500"/>
              </a:lnSpc>
              <a:spcBef>
                <a:spcPts val="2055"/>
              </a:spcBef>
              <a:buClr>
                <a:srgbClr val="B0002C"/>
              </a:buClr>
              <a:buSzPct val="83333"/>
              <a:tabLst>
                <a:tab pos="355600" algn="l"/>
              </a:tabLst>
            </a:pPr>
            <a:r>
              <a:rPr lang="es-MX" sz="2400" spc="-5" dirty="0" smtClean="0">
                <a:solidFill>
                  <a:srgbClr val="002060"/>
                </a:solidFill>
                <a:cs typeface="Arial"/>
              </a:rPr>
              <a:t>Contamos con </a:t>
            </a:r>
            <a:r>
              <a:rPr lang="es-MX" sz="2400" spc="-5" dirty="0">
                <a:solidFill>
                  <a:srgbClr val="002060"/>
                </a:solidFill>
                <a:cs typeface="Arial"/>
              </a:rPr>
              <a:t>certificación </a:t>
            </a:r>
            <a:r>
              <a:rPr lang="es-MX" sz="2400" spc="-5" dirty="0" smtClean="0">
                <a:solidFill>
                  <a:srgbClr val="002060"/>
                </a:solidFill>
                <a:cs typeface="Arial"/>
              </a:rPr>
              <a:t>en la </a:t>
            </a:r>
            <a:r>
              <a:rPr lang="es-MX" sz="3200" b="1" spc="-5" dirty="0" smtClean="0">
                <a:solidFill>
                  <a:srgbClr val="002060"/>
                </a:solidFill>
                <a:cs typeface="Arial"/>
              </a:rPr>
              <a:t>norma </a:t>
            </a:r>
            <a:r>
              <a:rPr lang="es-MX" sz="3200" b="1" spc="-5" dirty="0">
                <a:solidFill>
                  <a:srgbClr val="002060"/>
                </a:solidFill>
                <a:cs typeface="Arial"/>
              </a:rPr>
              <a:t>ISO 9001:2015 </a:t>
            </a:r>
            <a:endParaRPr sz="2400" b="1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El Sistema de Gestión de Calidad en la UTVM</a:t>
            </a:r>
            <a:endParaRPr lang="es-ES_tradnl" sz="20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98" y="1574191"/>
            <a:ext cx="2572874" cy="1354697"/>
          </a:xfrm>
          <a:prstGeom prst="rect">
            <a:avLst/>
          </a:prstGeom>
        </p:spPr>
      </p:pic>
      <p:sp>
        <p:nvSpPr>
          <p:cNvPr id="12" name="object 4"/>
          <p:cNvSpPr txBox="1"/>
          <p:nvPr/>
        </p:nvSpPr>
        <p:spPr>
          <a:xfrm>
            <a:off x="1991544" y="4509135"/>
            <a:ext cx="4506238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>
              <a:lnSpc>
                <a:spcPts val="2500"/>
              </a:lnSpc>
              <a:spcBef>
                <a:spcPts val="2055"/>
              </a:spcBef>
              <a:buClr>
                <a:srgbClr val="B0002C"/>
              </a:buClr>
              <a:buSzPct val="83333"/>
              <a:tabLst>
                <a:tab pos="355600" algn="l"/>
              </a:tabLst>
            </a:pPr>
            <a:r>
              <a:rPr lang="es-MX" sz="2400" spc="-5" dirty="0" smtClean="0">
                <a:solidFill>
                  <a:srgbClr val="002060"/>
                </a:solidFill>
                <a:cs typeface="Arial"/>
              </a:rPr>
              <a:t>Por parte del </a:t>
            </a:r>
            <a:r>
              <a:rPr lang="es-MX" sz="2400" b="1" spc="-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Instituto Mexicano de Normalización y Certificación</a:t>
            </a:r>
            <a:r>
              <a:rPr lang="es-MX" sz="2400" spc="-5" dirty="0" smtClean="0">
                <a:solidFill>
                  <a:srgbClr val="002060"/>
                </a:solidFill>
                <a:cs typeface="Arial"/>
              </a:rPr>
              <a:t>. </a:t>
            </a:r>
            <a:endParaRPr sz="2400" b="1" dirty="0">
              <a:solidFill>
                <a:srgbClr val="002060"/>
              </a:solidFill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40" y="3246854"/>
            <a:ext cx="3165762" cy="3165762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18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El Sistema de Gestión de Calidad en la UTVM</a:t>
            </a:r>
            <a:endParaRPr lang="es-ES_tradnl" sz="20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1011382" y="1268837"/>
            <a:ext cx="9642764" cy="4466946"/>
          </a:xfrm>
          <a:prstGeom prst="rect">
            <a:avLst/>
          </a:prstGeom>
        </p:spPr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s-MX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ALCANCE DEL SISTEMA DE GESTIÓN DE CALIDAD </a:t>
            </a:r>
            <a:endParaRPr lang="es-MX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>
                <a:solidFill>
                  <a:srgbClr val="17375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Desarrollo y provisión de los servicios educativos para los programas de técnico superior universitario y licenciaturas/ingenierías en modalidad presencial; educación continua y servicios tecnológicos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058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13" y="51526"/>
            <a:ext cx="1542193" cy="8899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51" y="350634"/>
            <a:ext cx="1033154" cy="54619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891430" y="6288330"/>
            <a:ext cx="668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RUTA: </a:t>
            </a:r>
            <a:r>
              <a:rPr lang="es-MX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INTRANET/¿QUIENES SOMOS?/FILOSOFÍA ORGANIZACIONAL</a:t>
            </a:r>
            <a:endParaRPr lang="es-MX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155360" y="1107755"/>
            <a:ext cx="19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 en la Intranet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>
            <a:off x="1619794" y="1302913"/>
            <a:ext cx="8412480" cy="5993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2664117" y="18407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FILOSOFÍA ORGANIZACIONAL</a:t>
            </a:r>
            <a:endParaRPr lang="es-MX" b="1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6858001" y="1902285"/>
            <a:ext cx="4153988" cy="42895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2664117" y="18407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FILOSOFÍA ORGANIZACIONAL</a:t>
            </a:r>
            <a:endParaRPr lang="es-MX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8409" t="25625" r="63821" b="28661"/>
          <a:stretch/>
        </p:blipFill>
        <p:spPr>
          <a:xfrm>
            <a:off x="1172763" y="449168"/>
            <a:ext cx="3974714" cy="57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84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35878" t="25982" r="43441" b="36875"/>
          <a:stretch/>
        </p:blipFill>
        <p:spPr>
          <a:xfrm>
            <a:off x="3161211" y="741130"/>
            <a:ext cx="5760719" cy="58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75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919536" y="306524"/>
            <a:ext cx="5806604" cy="53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Sistema de gestión de la calidad</a:t>
            </a:r>
            <a:endParaRPr lang="es-ES_tradnl" sz="2000" dirty="0"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3" y="96073"/>
            <a:ext cx="951090" cy="9510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690" y="166467"/>
            <a:ext cx="1272946" cy="67024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A269268-1B9B-4B8C-9C6A-E347D870591B}"/>
              </a:ext>
            </a:extLst>
          </p:cNvPr>
          <p:cNvCxnSpPr>
            <a:cxnSpLocks/>
          </p:cNvCxnSpPr>
          <p:nvPr/>
        </p:nvCxnSpPr>
        <p:spPr>
          <a:xfrm>
            <a:off x="0" y="854928"/>
            <a:ext cx="1216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418804A1-BA5F-48AD-9407-BA4062721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429" y="6197905"/>
            <a:ext cx="770021" cy="5145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/>
          <a:srcRect t="27232" r="14024" b="13124"/>
          <a:stretch/>
        </p:blipFill>
        <p:spPr>
          <a:xfrm>
            <a:off x="231670" y="1445746"/>
            <a:ext cx="10200070" cy="39782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6258" t="25625" r="20449" b="26339"/>
          <a:stretch/>
        </p:blipFill>
        <p:spPr>
          <a:xfrm>
            <a:off x="5377168" y="571618"/>
            <a:ext cx="5375455" cy="62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59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937</Words>
  <Application>Microsoft Office PowerPoint</Application>
  <PresentationFormat>Panorámica</PresentationFormat>
  <Paragraphs>219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FLORES CANDANEDO</dc:creator>
  <cp:lastModifiedBy>equipo</cp:lastModifiedBy>
  <cp:revision>294</cp:revision>
  <dcterms:created xsi:type="dcterms:W3CDTF">2017-07-05T23:12:02Z</dcterms:created>
  <dcterms:modified xsi:type="dcterms:W3CDTF">2022-06-22T19:02:53Z</dcterms:modified>
</cp:coreProperties>
</file>